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68" r:id="rId4"/>
    <p:sldId id="278" r:id="rId5"/>
    <p:sldId id="272" r:id="rId6"/>
    <p:sldId id="266" r:id="rId7"/>
    <p:sldId id="267" r:id="rId8"/>
    <p:sldId id="277" r:id="rId9"/>
    <p:sldId id="275" r:id="rId10"/>
    <p:sldId id="271" r:id="rId11"/>
    <p:sldId id="261" r:id="rId12"/>
    <p:sldId id="269" r:id="rId13"/>
    <p:sldId id="273" r:id="rId14"/>
    <p:sldId id="279" r:id="rId15"/>
    <p:sldId id="274" r:id="rId16"/>
    <p:sldId id="27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5CBED-9ED9-49C0-907F-8AE03A5A9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9B026F-54A4-4218-AA57-B164CA5E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7ED098-BDA8-4527-9C04-557AFA7D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4E8BD0-F0B4-4115-B2DF-33421C22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AAEB0-7EDE-4826-80DD-2982A8AA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21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839B5-563D-4301-8A80-FAFC2E74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BEF689-5F49-4217-A499-DF55D9D0F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CA3B5-1C13-4D5C-B248-5319B278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3DCA91-CD30-4078-90F1-1CD732E7B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D42ED2-5631-4E71-B586-4CD87358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33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00B6C7-65F0-4A17-89DC-462F91418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DA58B-0724-4249-8846-FAFFDC490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7F0ECF-B0B8-44C8-802A-82A9AC012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7973E5-64FC-4531-84DF-345A0873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3389D-C152-41B5-8FAD-254BCCDB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36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7039E-1B05-4EE8-8F85-0513BD8B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0D8A22-100A-4775-914E-EE0DAD1BD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9FB8DF-6FB9-4DCF-AA03-04E543CD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672DBB-8264-4776-A9D0-640A1CC6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43C0B-2AB7-48C4-A459-31C929DA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51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AF0C7-E762-489E-99CD-69D0A402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CD40E3-D530-4349-9678-7F3873728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D5BC97-5482-473B-B202-4CECE34C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0B8E90-FF4B-47AC-BE54-22348508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2DA7F3-8E3C-4C44-865A-61E0462D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07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6AA8D-162F-438C-9DC4-978DB7E0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371F06-A063-404B-864D-5E809A322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8FDA08-6F47-4DD7-95D8-9265F9817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44F200-D062-4EB0-88F9-71F126A0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2C252B-6FFF-4D8A-A777-CABAB828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E801F5-A8FA-41E8-A6E9-74D337B8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32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FD277-2F44-421D-910E-7AB075AE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621057-09B4-40D9-966B-AA96742EC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6621ED-37B4-4229-954E-5869744B4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A958BD-E7C5-4FCD-BFB1-8835C9378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FB492C-0DF5-4A9B-84CB-CE4E8286F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9D47A8-EFF6-435C-AE94-923A2D84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DD27B7-3AC9-4FEC-BC22-962A75D2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FCD3A2-2F47-4A5F-AC4F-4CD52EBE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040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FEA8E-1C95-445C-ACB3-24FCCEBB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5B516D-2719-4458-9C3E-F90CF17B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EE5DFD-B7BC-4A13-899B-D8DDE9D5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CFBE1-42F9-4C43-87C5-EB9FD8DC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49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D9BF76-9767-4927-A8BF-10A07DD1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6E8622-7801-4E1C-B2A4-53879168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08C568-0F08-4489-BA8B-4A5363F4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43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2A871-3A15-409E-A89C-9D6E83C6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A7762-2CDB-47BD-A249-9C2E9C9F6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8F8102-39C1-48D1-BD8E-D7E542E7F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A86CD8-A050-476D-8D2A-CCBB2794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514CEB-5726-46A4-9DD5-B488BADD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0A6762-D18C-4451-B8DA-BB42AB3A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04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0F80E-0AA3-4648-8EBE-93655C5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D18CB96-5C35-4B45-8E9D-EA4205984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B7C236-8069-4F1D-979C-CEBC8DAE3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76533A-3753-42F1-92BB-D49BD33E4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8A3DE5-176A-4C49-ABC9-27806CFD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AEBEBF-7E84-4655-9036-138A3CD3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50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C600B22-D11C-4FA2-B50B-8398FF59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9BAC9-ECD1-4D63-93DF-14D99C37D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53310A-8D8A-4BD5-8A94-DB3274D4C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599BC-9C19-4E6D-8FF7-6EB2881A2BF6}" type="datetimeFigureOut">
              <a:rPr lang="de-DE" smtClean="0"/>
              <a:t>28.03.2024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A34A75-4D1C-4F7D-9590-D5AF862C4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A4ACD4-1FEF-4F46-B467-3749F04C1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DC6DC-D618-4A38-AF73-10CAF9534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20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00E3A670-FC14-4C5B-B213-3A7D0914EF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u="sng" dirty="0"/>
              <a:t>Wiener Filter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4CACFD-9577-4A75-AD89-FD945DCE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5349A8-6EFE-4A23-86CA-A5A2CB3A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</a:t>
            </a:fld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7217E9B-0348-4C3F-8E24-2C234E2102E5}"/>
              </a:ext>
            </a:extLst>
          </p:cNvPr>
          <p:cNvGrpSpPr/>
          <p:nvPr/>
        </p:nvGrpSpPr>
        <p:grpSpPr>
          <a:xfrm>
            <a:off x="6288448" y="1073199"/>
            <a:ext cx="5689711" cy="5139802"/>
            <a:chOff x="6288448" y="1073199"/>
            <a:chExt cx="5689711" cy="513980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EF15E36-307B-47B4-A2DC-34A524C1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7484" b="7484"/>
            <a:stretch/>
          </p:blipFill>
          <p:spPr>
            <a:xfrm>
              <a:off x="6288448" y="1396447"/>
              <a:ext cx="5689711" cy="4397961"/>
            </a:xfrm>
            <a:prstGeom prst="rect">
              <a:avLst/>
            </a:prstGeom>
          </p:spPr>
        </p:pic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8BBA0CDD-1257-445A-A528-7DE84243A9AE}"/>
                </a:ext>
              </a:extLst>
            </p:cNvPr>
            <p:cNvSpPr/>
            <p:nvPr/>
          </p:nvSpPr>
          <p:spPr>
            <a:xfrm rot="3559846">
              <a:off x="9044439" y="1697222"/>
              <a:ext cx="978408" cy="484632"/>
            </a:xfrm>
            <a:prstGeom prst="rightArrow">
              <a:avLst>
                <a:gd name="adj1" fmla="val 37419"/>
                <a:gd name="adj2" fmla="val 650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10F1BDF3-48E2-432D-80E7-759EE4FBFAD1}"/>
                    </a:ext>
                  </a:extLst>
                </p:cNvPr>
                <p:cNvSpPr txBox="1"/>
                <p:nvPr/>
              </p:nvSpPr>
              <p:spPr>
                <a:xfrm>
                  <a:off x="8791724" y="1073199"/>
                  <a:ext cx="10414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000" dirty="0" err="1"/>
                    <a:t>signal</a:t>
                  </a:r>
                  <a:r>
                    <a:rPr lang="de-DE" sz="2000" dirty="0"/>
                    <a:t> </a:t>
                  </a:r>
                  <a14:m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10F1BDF3-48E2-432D-80E7-759EE4F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1724" y="1073199"/>
                  <a:ext cx="1041400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5848" t="-7576" b="-2575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8C6FCAFF-F950-492E-AB62-82165DF9E007}"/>
                </a:ext>
              </a:extLst>
            </p:cNvPr>
            <p:cNvSpPr/>
            <p:nvPr/>
          </p:nvSpPr>
          <p:spPr>
            <a:xfrm rot="18495851">
              <a:off x="8188176" y="5257364"/>
              <a:ext cx="978408" cy="484632"/>
            </a:xfrm>
            <a:prstGeom prst="rightArrow">
              <a:avLst>
                <a:gd name="adj1" fmla="val 37419"/>
                <a:gd name="adj2" fmla="val 650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3D4E2EB-F338-49D2-8888-23F148AB27FB}"/>
                    </a:ext>
                  </a:extLst>
                </p:cNvPr>
                <p:cNvSpPr txBox="1"/>
                <p:nvPr/>
              </p:nvSpPr>
              <p:spPr>
                <a:xfrm>
                  <a:off x="7549164" y="5812891"/>
                  <a:ext cx="113282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000" dirty="0"/>
                    <a:t>data </a:t>
                  </a:r>
                  <a14:m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3D4E2EB-F338-49D2-8888-23F148AB2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9164" y="5812891"/>
                  <a:ext cx="1132823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5376" t="-9231" b="-2769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DF829A5-34E8-470C-937A-3D24CC691230}"/>
                  </a:ext>
                </a:extLst>
              </p:cNvPr>
              <p:cNvSpPr txBox="1"/>
              <p:nvPr/>
            </p:nvSpPr>
            <p:spPr>
              <a:xfrm>
                <a:off x="1106035" y="1495381"/>
                <a:ext cx="17522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/>
                  <a:t>Signal </a:t>
                </a:r>
                <a:r>
                  <a:rPr lang="de-DE" b="0" dirty="0" err="1"/>
                  <a:t>estimate</a:t>
                </a:r>
                <a:r>
                  <a:rPr lang="de-DE" b="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DF829A5-34E8-470C-937A-3D24CC691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35" y="1495381"/>
                <a:ext cx="1752211" cy="553998"/>
              </a:xfrm>
              <a:prstGeom prst="rect">
                <a:avLst/>
              </a:prstGeom>
              <a:blipFill>
                <a:blip r:embed="rId6"/>
                <a:stretch>
                  <a:fillRect l="-7986" t="-14286" b="-32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944A1C-2062-42DF-AAC4-D991309D4B9C}"/>
                  </a:ext>
                </a:extLst>
              </p:cNvPr>
              <p:cNvSpPr txBox="1"/>
              <p:nvPr/>
            </p:nvSpPr>
            <p:spPr>
              <a:xfrm>
                <a:off x="2947078" y="1685240"/>
                <a:ext cx="2414444" cy="364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="0" dirty="0" err="1"/>
                  <a:t>ith</a:t>
                </a:r>
                <a:r>
                  <a:rPr lang="de-DE" b="0" dirty="0"/>
                  <a:t>  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944A1C-2062-42DF-AAC4-D991309D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078" y="1685240"/>
                <a:ext cx="2414444" cy="364139"/>
              </a:xfrm>
              <a:prstGeom prst="rect">
                <a:avLst/>
              </a:prstGeom>
              <a:blipFill>
                <a:blip r:embed="rId7"/>
                <a:stretch>
                  <a:fillRect l="-5793" t="-1667" r="-1259" b="-3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1DC2511-96C7-44D3-8CA9-3ECA3A8D225C}"/>
                  </a:ext>
                </a:extLst>
              </p:cNvPr>
              <p:cNvSpPr txBox="1"/>
              <p:nvPr/>
            </p:nvSpPr>
            <p:spPr>
              <a:xfrm>
                <a:off x="1083732" y="2385648"/>
                <a:ext cx="4432752" cy="5127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Residual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)≡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𝑑𝑑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1DC2511-96C7-44D3-8CA9-3ECA3A8D2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32" y="2385648"/>
                <a:ext cx="4432752" cy="512769"/>
              </a:xfrm>
              <a:prstGeom prst="rect">
                <a:avLst/>
              </a:prstGeom>
              <a:blipFill>
                <a:blip r:embed="rId8"/>
                <a:stretch>
                  <a:fillRect l="-3301" b="-10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8941660-267A-43D7-BE4D-EB5A7471EC58}"/>
              </a:ext>
            </a:extLst>
          </p:cNvPr>
          <p:cNvGrpSpPr/>
          <p:nvPr/>
        </p:nvGrpSpPr>
        <p:grpSpPr>
          <a:xfrm>
            <a:off x="1713203" y="2913947"/>
            <a:ext cx="3127053" cy="2511902"/>
            <a:chOff x="448733" y="3844448"/>
            <a:chExt cx="3127053" cy="2511902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D4F35EA3-5FE6-4AF9-B28B-A2F24E92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0107DF99-B9B7-441E-9D7E-10E434996A38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lussdiagramm: Verzweigung 22">
              <a:extLst>
                <a:ext uri="{FF2B5EF4-FFF2-40B4-BE49-F238E27FC236}">
                  <a16:creationId xmlns:a16="http://schemas.microsoft.com/office/drawing/2014/main" id="{93C254D6-E100-456C-99D1-2D508983E529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lussdiagramm: Verzweigung 23">
              <a:extLst>
                <a:ext uri="{FF2B5EF4-FFF2-40B4-BE49-F238E27FC236}">
                  <a16:creationId xmlns:a16="http://schemas.microsoft.com/office/drawing/2014/main" id="{9E56FA38-5FB2-4F53-8BEF-AC4D80178C68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82C1D11-86C2-48B9-BDFE-24E8793F9FC8}"/>
                  </a:ext>
                </a:extLst>
              </p:cNvPr>
              <p:cNvSpPr txBox="1"/>
              <p:nvPr/>
            </p:nvSpPr>
            <p:spPr>
              <a:xfrm>
                <a:off x="1389969" y="5960810"/>
                <a:ext cx="3857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err="1"/>
                  <a:t>Minimize</a:t>
                </a:r>
                <a:r>
                  <a:rPr lang="de-DE" b="0" dirty="0"/>
                  <a:t> </a:t>
                </a:r>
                <a:r>
                  <a:rPr lang="de-DE" b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four</a:t>
                </a:r>
                <a:r>
                  <a:rPr lang="de-DE" dirty="0"/>
                  <a:t> </a:t>
                </a:r>
                <a:r>
                  <a:rPr lang="de-DE" dirty="0" err="1"/>
                  <a:t>mirrors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82C1D11-86C2-48B9-BDFE-24E8793F9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69" y="5960810"/>
                <a:ext cx="3857210" cy="276999"/>
              </a:xfrm>
              <a:prstGeom prst="rect">
                <a:avLst/>
              </a:prstGeom>
              <a:blipFill>
                <a:blip r:embed="rId10"/>
                <a:stretch>
                  <a:fillRect l="-3633" t="-33333" r="-2844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feld 27">
            <a:extLst>
              <a:ext uri="{FF2B5EF4-FFF2-40B4-BE49-F238E27FC236}">
                <a16:creationId xmlns:a16="http://schemas.microsoft.com/office/drawing/2014/main" id="{4C8480A3-F705-464E-8568-2E195AD5405C}"/>
              </a:ext>
            </a:extLst>
          </p:cNvPr>
          <p:cNvSpPr txBox="1"/>
          <p:nvPr/>
        </p:nvSpPr>
        <p:spPr>
          <a:xfrm>
            <a:off x="1034368" y="5504074"/>
            <a:ext cx="529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Assumptions</a:t>
            </a:r>
            <a:r>
              <a:rPr lang="de-DE" dirty="0"/>
              <a:t>: </a:t>
            </a:r>
            <a:r>
              <a:rPr lang="de-DE" dirty="0" err="1"/>
              <a:t>homogeniety</a:t>
            </a:r>
            <a:r>
              <a:rPr lang="de-DE" dirty="0"/>
              <a:t>, </a:t>
            </a:r>
            <a:r>
              <a:rPr lang="de-DE" dirty="0" err="1"/>
              <a:t>isotropy</a:t>
            </a:r>
            <a:r>
              <a:rPr lang="de-DE" dirty="0"/>
              <a:t>,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waves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A340D7-5C84-468C-82D7-1F0C25F658CD}"/>
              </a:ext>
            </a:extLst>
          </p:cNvPr>
          <p:cNvSpPr txBox="1"/>
          <p:nvPr/>
        </p:nvSpPr>
        <p:spPr>
          <a:xfrm>
            <a:off x="301431" y="4993287"/>
            <a:ext cx="136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Joint Corner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ADB2F8E-8463-4C5E-909F-FB191E5DA85F}"/>
              </a:ext>
            </a:extLst>
          </p:cNvPr>
          <p:cNvGraphicFramePr>
            <a:graphicFrameLocks noGrp="1"/>
          </p:cNvGraphicFramePr>
          <p:nvPr/>
        </p:nvGraphicFramePr>
        <p:xfrm>
          <a:off x="6191075" y="505267"/>
          <a:ext cx="5900945" cy="365760"/>
        </p:xfrm>
        <a:graphic>
          <a:graphicData uri="http://schemas.openxmlformats.org/drawingml/2006/table">
            <a:tbl>
              <a:tblPr/>
              <a:tblGrid>
                <a:gridCol w="5900945">
                  <a:extLst>
                    <a:ext uri="{9D8B030D-6E8A-4147-A177-3AD203B41FA5}">
                      <a16:colId xmlns:a16="http://schemas.microsoft.com/office/drawing/2014/main" val="4207552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Joint Corner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: F. </a:t>
                      </a:r>
                      <a:r>
                        <a:rPr lang="de-DE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Badaracco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 et al., </a:t>
                      </a:r>
                      <a:r>
                        <a:rPr lang="de-DE" b="0" u="none" strike="noStrike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arXiv:2310.05709</a:t>
                      </a:r>
                      <a:endParaRPr lang="de-DE" dirty="0">
                        <a:effectLst/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055299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1A9908B0-DFC6-4A05-BA6F-A3DF23B2D1FA}"/>
              </a:ext>
            </a:extLst>
          </p:cNvPr>
          <p:cNvSpPr txBox="1"/>
          <p:nvPr/>
        </p:nvSpPr>
        <p:spPr>
          <a:xfrm>
            <a:off x="6191075" y="179735"/>
            <a:ext cx="62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>
                <a:ea typeface="Cambria" panose="02040503050406030204" pitchFamily="18" charset="0"/>
              </a:rPr>
              <a:t>One</a:t>
            </a:r>
            <a:r>
              <a:rPr lang="de-DE" u="sng" dirty="0">
                <a:ea typeface="Cambria" panose="02040503050406030204" pitchFamily="18" charset="0"/>
              </a:rPr>
              <a:t> Mirror</a:t>
            </a:r>
            <a:r>
              <a:rPr lang="de-DE" dirty="0">
                <a:ea typeface="Cambria" panose="02040503050406030204" pitchFamily="18" charset="0"/>
              </a:rPr>
              <a:t>: </a:t>
            </a:r>
            <a:r>
              <a:rPr lang="de-DE" b="0" u="none" strike="noStrike" dirty="0">
                <a:effectLst/>
                <a:ea typeface="Cambria" panose="02040503050406030204" pitchFamily="18" charset="0"/>
              </a:rPr>
              <a:t>F. </a:t>
            </a:r>
            <a:r>
              <a:rPr lang="de-DE" b="0" u="none" strike="noStrike" dirty="0" err="1">
                <a:effectLst/>
                <a:ea typeface="Cambria" panose="02040503050406030204" pitchFamily="18" charset="0"/>
              </a:rPr>
              <a:t>Badaracco</a:t>
            </a:r>
            <a:r>
              <a:rPr lang="de-DE" dirty="0">
                <a:ea typeface="Cambria" panose="02040503050406030204" pitchFamily="18" charset="0"/>
              </a:rPr>
              <a:t> &amp; J. Harms, </a:t>
            </a:r>
            <a:r>
              <a:rPr lang="de-DE" b="0" u="none" strike="noStrike" dirty="0">
                <a:effectLst/>
                <a:ea typeface="Cambria" panose="02040503050406030204" pitchFamily="18" charset="0"/>
              </a:rPr>
              <a:t>arXiv:1903.07936</a:t>
            </a:r>
            <a:endParaRPr lang="de-DE" dirty="0">
              <a:ea typeface="Cambria" panose="02040503050406030204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0F5C5A-E7AD-4B8E-A1FC-FB1537CED853}"/>
              </a:ext>
            </a:extLst>
          </p:cNvPr>
          <p:cNvSpPr txBox="1"/>
          <p:nvPr/>
        </p:nvSpPr>
        <p:spPr>
          <a:xfrm>
            <a:off x="4161832" y="3270211"/>
            <a:ext cx="135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Fabry-Perot-</a:t>
            </a:r>
            <a:r>
              <a:rPr lang="de-DE" dirty="0" err="1"/>
              <a:t>Cavity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E3E7797-AF33-471D-B041-DB18B8C26E3A}"/>
              </a:ext>
            </a:extLst>
          </p:cNvPr>
          <p:cNvCxnSpPr>
            <a:cxnSpLocks/>
          </p:cNvCxnSpPr>
          <p:nvPr/>
        </p:nvCxnSpPr>
        <p:spPr>
          <a:xfrm>
            <a:off x="3581400" y="3149379"/>
            <a:ext cx="819093" cy="133657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476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1DA13-E89B-45B6-B8FE-38DFC239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Particle</a:t>
            </a:r>
            <a:r>
              <a:rPr lang="de-DE" u="sng" dirty="0"/>
              <a:t> </a:t>
            </a:r>
            <a:r>
              <a:rPr lang="de-DE" u="sng" dirty="0" err="1"/>
              <a:t>Swarm</a:t>
            </a:r>
            <a:r>
              <a:rPr lang="de-DE" u="sng" dirty="0"/>
              <a:t> </a:t>
            </a:r>
            <a:r>
              <a:rPr lang="de-DE" u="sng" dirty="0" err="1"/>
              <a:t>Optimization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CF8C75-1204-4747-B624-F3146F01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3C5C33-33E7-4B36-A1F3-9FA23C7E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10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73A750B-E6B1-4F73-B1BB-3C7DFA48F26C}"/>
              </a:ext>
            </a:extLst>
          </p:cNvPr>
          <p:cNvGrpSpPr/>
          <p:nvPr/>
        </p:nvGrpSpPr>
        <p:grpSpPr>
          <a:xfrm>
            <a:off x="838200" y="1606716"/>
            <a:ext cx="4667594" cy="752932"/>
            <a:chOff x="973123" y="1948048"/>
            <a:chExt cx="4667594" cy="752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FA57DBD0-3003-4843-A58A-6420702E1D3C}"/>
                    </a:ext>
                  </a:extLst>
                </p:cNvPr>
                <p:cNvSpPr txBox="1"/>
                <p:nvPr/>
              </p:nvSpPr>
              <p:spPr>
                <a:xfrm>
                  <a:off x="997073" y="2381662"/>
                  <a:ext cx="4643644" cy="3193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𝑝𝑏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𝑔𝑏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D55FCCB-DBE6-4901-A822-6817CCF42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073" y="2381662"/>
                  <a:ext cx="4643644" cy="319318"/>
                </a:xfrm>
                <a:prstGeom prst="rect">
                  <a:avLst/>
                </a:prstGeom>
                <a:blipFill>
                  <a:blip r:embed="rId3"/>
                  <a:stretch>
                    <a:fillRect t="-34615" r="-1969" b="-2692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E346F6-7902-4DD9-8A8B-5463729FFC78}"/>
                </a:ext>
              </a:extLst>
            </p:cNvPr>
            <p:cNvSpPr txBox="1"/>
            <p:nvPr/>
          </p:nvSpPr>
          <p:spPr>
            <a:xfrm>
              <a:off x="973123" y="1948048"/>
              <a:ext cx="2592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For</a:t>
              </a:r>
              <a:r>
                <a:rPr lang="de-DE" dirty="0"/>
                <a:t> </a:t>
              </a:r>
              <a:r>
                <a:rPr lang="de-DE" dirty="0" err="1"/>
                <a:t>each</a:t>
              </a:r>
              <a:r>
                <a:rPr lang="de-DE" dirty="0"/>
                <a:t> </a:t>
              </a:r>
              <a:r>
                <a:rPr lang="de-DE" dirty="0" err="1"/>
                <a:t>particle</a:t>
              </a:r>
              <a:r>
                <a:rPr lang="de-DE" dirty="0"/>
                <a:t>: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B1B5E546-BAF6-4251-8DBA-A05DA56D6D6F}"/>
              </a:ext>
            </a:extLst>
          </p:cNvPr>
          <p:cNvSpPr txBox="1"/>
          <p:nvPr/>
        </p:nvSpPr>
        <p:spPr>
          <a:xfrm>
            <a:off x="1367405" y="2913404"/>
            <a:ext cx="377504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Quick!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Works in high </a:t>
            </a:r>
            <a:r>
              <a:rPr lang="de-DE" sz="2200" dirty="0" err="1"/>
              <a:t>dimensions</a:t>
            </a:r>
            <a:endParaRPr lang="de-DE" sz="22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need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differentiability</a:t>
            </a:r>
            <a:r>
              <a:rPr lang="de-DE" sz="2200" dirty="0"/>
              <a:t>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Finds</a:t>
            </a:r>
            <a:r>
              <a:rPr lang="de-DE" sz="2200" dirty="0"/>
              <a:t> </a:t>
            </a:r>
            <a:r>
              <a:rPr lang="de-DE" sz="2200" dirty="0" err="1"/>
              <a:t>good</a:t>
            </a:r>
            <a:r>
              <a:rPr lang="de-DE" sz="2200" dirty="0"/>
              <a:t> </a:t>
            </a:r>
            <a:r>
              <a:rPr lang="de-DE" sz="2200" dirty="0" err="1"/>
              <a:t>optima</a:t>
            </a:r>
            <a:r>
              <a:rPr lang="de-DE" sz="2200" dirty="0"/>
              <a:t>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D2C6308-3979-41D3-9A00-C5F275E07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4989" r="6468" b="1897"/>
          <a:stretch/>
        </p:blipFill>
        <p:spPr>
          <a:xfrm>
            <a:off x="6384022" y="1615183"/>
            <a:ext cx="5243119" cy="425718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18685AA-2987-4D24-BF52-61B44F5FF23B}"/>
              </a:ext>
            </a:extLst>
          </p:cNvPr>
          <p:cNvSpPr txBox="1"/>
          <p:nvPr/>
        </p:nvSpPr>
        <p:spPr>
          <a:xfrm>
            <a:off x="383097" y="5673502"/>
            <a:ext cx="6000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Idea</a:t>
            </a:r>
            <a:r>
              <a:rPr lang="en-US" b="0" i="0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: J. Kennedy &amp; R. Eberhart</a:t>
            </a:r>
            <a:r>
              <a:rPr lang="en-US" dirty="0">
                <a:solidFill>
                  <a:srgbClr val="333333"/>
                </a:solidFill>
                <a:ea typeface="Cambria" panose="02040503050406030204" pitchFamily="18" charset="0"/>
              </a:rPr>
              <a:t>,</a:t>
            </a:r>
            <a:r>
              <a:rPr lang="en-US" b="0" i="0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 </a:t>
            </a:r>
            <a:r>
              <a:rPr lang="de-DE" b="0" i="1" dirty="0" err="1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Particle</a:t>
            </a:r>
            <a:r>
              <a:rPr lang="de-DE" b="0" i="1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 </a:t>
            </a:r>
            <a:r>
              <a:rPr lang="de-DE" b="0" i="1" dirty="0" err="1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swarm</a:t>
            </a:r>
            <a:r>
              <a:rPr lang="de-DE" b="0" i="1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 </a:t>
            </a:r>
            <a:r>
              <a:rPr lang="de-DE" b="0" i="1" dirty="0" err="1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optimization</a:t>
            </a:r>
            <a:r>
              <a:rPr lang="de-DE" b="0" i="1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 </a:t>
            </a:r>
            <a:r>
              <a:rPr lang="de-DE" b="0" i="0" dirty="0">
                <a:solidFill>
                  <a:srgbClr val="333333"/>
                </a:solidFill>
                <a:effectLst/>
              </a:rPr>
              <a:t>(1995)</a:t>
            </a:r>
            <a:endParaRPr lang="de-DE" i="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4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2C449-45C1-47ED-978F-4090FF16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Particle</a:t>
            </a:r>
            <a:r>
              <a:rPr lang="de-DE" u="sng" dirty="0"/>
              <a:t> </a:t>
            </a:r>
            <a:r>
              <a:rPr lang="de-DE" u="sng" dirty="0" err="1"/>
              <a:t>Swarm</a:t>
            </a:r>
            <a:r>
              <a:rPr lang="de-DE" u="sng" dirty="0"/>
              <a:t> </a:t>
            </a:r>
            <a:r>
              <a:rPr lang="de-DE" u="sng" dirty="0" err="1"/>
              <a:t>Optimization</a:t>
            </a:r>
            <a:endParaRPr lang="de-DE" u="sng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A0B3FF-9F6D-4818-BDAF-66B996A28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" t="6241" r="7099" b="1489"/>
          <a:stretch/>
        </p:blipFill>
        <p:spPr>
          <a:xfrm>
            <a:off x="6418044" y="1673754"/>
            <a:ext cx="5171112" cy="421857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5C028F1-F046-4D06-831E-7A929BA4B503}"/>
              </a:ext>
            </a:extLst>
          </p:cNvPr>
          <p:cNvGrpSpPr/>
          <p:nvPr/>
        </p:nvGrpSpPr>
        <p:grpSpPr>
          <a:xfrm>
            <a:off x="838200" y="1606716"/>
            <a:ext cx="4667594" cy="752932"/>
            <a:chOff x="973123" y="1948048"/>
            <a:chExt cx="4667594" cy="752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D55FCCB-DBE6-4901-A822-6817CCF42906}"/>
                    </a:ext>
                  </a:extLst>
                </p:cNvPr>
                <p:cNvSpPr txBox="1"/>
                <p:nvPr/>
              </p:nvSpPr>
              <p:spPr>
                <a:xfrm>
                  <a:off x="997073" y="2381662"/>
                  <a:ext cx="4643644" cy="3193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𝑝𝑏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𝑔𝑏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D55FCCB-DBE6-4901-A822-6817CCF42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073" y="2381662"/>
                  <a:ext cx="4643644" cy="319318"/>
                </a:xfrm>
                <a:prstGeom prst="rect">
                  <a:avLst/>
                </a:prstGeom>
                <a:blipFill>
                  <a:blip r:embed="rId3"/>
                  <a:stretch>
                    <a:fillRect t="-34615" r="-1969" b="-2692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DCCF9FC-8B89-4980-A078-AC8EDE7928AF}"/>
                </a:ext>
              </a:extLst>
            </p:cNvPr>
            <p:cNvSpPr txBox="1"/>
            <p:nvPr/>
          </p:nvSpPr>
          <p:spPr>
            <a:xfrm>
              <a:off x="973123" y="1948048"/>
              <a:ext cx="2592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For</a:t>
              </a:r>
              <a:r>
                <a:rPr lang="de-DE" dirty="0"/>
                <a:t> </a:t>
              </a:r>
              <a:r>
                <a:rPr lang="de-DE" dirty="0" err="1"/>
                <a:t>each</a:t>
              </a:r>
              <a:r>
                <a:rPr lang="de-DE" dirty="0"/>
                <a:t> </a:t>
              </a:r>
              <a:r>
                <a:rPr lang="de-DE" dirty="0" err="1"/>
                <a:t>particle</a:t>
              </a:r>
              <a:r>
                <a:rPr lang="de-DE" dirty="0"/>
                <a:t>: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442D151-2AA4-473E-B164-E254F2795775}"/>
              </a:ext>
            </a:extLst>
          </p:cNvPr>
          <p:cNvGrpSpPr/>
          <p:nvPr/>
        </p:nvGrpSpPr>
        <p:grpSpPr>
          <a:xfrm>
            <a:off x="653644" y="2802083"/>
            <a:ext cx="5914938" cy="3392540"/>
            <a:chOff x="838200" y="2927802"/>
            <a:chExt cx="5914938" cy="3392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390B643-0ED7-480B-93AC-9152529025D6}"/>
                    </a:ext>
                  </a:extLst>
                </p:cNvPr>
                <p:cNvSpPr txBox="1"/>
                <p:nvPr/>
              </p:nvSpPr>
              <p:spPr>
                <a:xfrm>
                  <a:off x="838200" y="2927802"/>
                  <a:ext cx="4531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de-DE" dirty="0"/>
                    <a:t> - </a:t>
                  </a:r>
                  <a:r>
                    <a:rPr lang="de-DE" dirty="0" err="1"/>
                    <a:t>change</a:t>
                  </a:r>
                  <a:r>
                    <a:rPr lang="de-DE" dirty="0"/>
                    <a:t> in </a:t>
                  </a:r>
                  <a:r>
                    <a:rPr lang="de-DE" dirty="0" err="1"/>
                    <a:t>particle</a:t>
                  </a:r>
                  <a:r>
                    <a:rPr lang="de-DE" dirty="0"/>
                    <a:t> </a:t>
                  </a:r>
                  <a:r>
                    <a:rPr lang="de-DE" dirty="0" err="1"/>
                    <a:t>position</a:t>
                  </a:r>
                  <a:r>
                    <a:rPr lang="de-DE" dirty="0"/>
                    <a:t> in </a:t>
                  </a:r>
                  <a:r>
                    <a:rPr lang="de-DE" dirty="0" err="1"/>
                    <a:t>step</a:t>
                  </a:r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390B643-0ED7-480B-93AC-915252902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927802"/>
                  <a:ext cx="453179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3333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B0D6C4B2-DAEF-4947-A49B-FE2619C6D2A9}"/>
                    </a:ext>
                  </a:extLst>
                </p:cNvPr>
                <p:cNvSpPr txBox="1"/>
                <p:nvPr/>
              </p:nvSpPr>
              <p:spPr>
                <a:xfrm>
                  <a:off x="838200" y="3432552"/>
                  <a:ext cx="4531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de-DE" dirty="0"/>
                    <a:t> - </a:t>
                  </a:r>
                  <a:r>
                    <a:rPr lang="de-DE" dirty="0" err="1"/>
                    <a:t>particle</a:t>
                  </a:r>
                  <a:r>
                    <a:rPr lang="de-DE" dirty="0"/>
                    <a:t> </a:t>
                  </a:r>
                  <a:r>
                    <a:rPr lang="de-DE" dirty="0" err="1"/>
                    <a:t>position</a:t>
                  </a:r>
                  <a:r>
                    <a:rPr lang="de-DE" dirty="0"/>
                    <a:t> in </a:t>
                  </a:r>
                  <a:r>
                    <a:rPr lang="de-DE" dirty="0" err="1"/>
                    <a:t>step</a:t>
                  </a:r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B0D6C4B2-DAEF-4947-A49B-FE2619C6D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432552"/>
                  <a:ext cx="4531791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22951" b="-2459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1C38EF67-A3F2-4C56-9EB6-DECF507B392E}"/>
                    </a:ext>
                  </a:extLst>
                </p:cNvPr>
                <p:cNvSpPr txBox="1"/>
                <p:nvPr/>
              </p:nvSpPr>
              <p:spPr>
                <a:xfrm>
                  <a:off x="838200" y="3965417"/>
                  <a:ext cx="5314765" cy="667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𝑝𝑏</m:t>
                          </m:r>
                        </m:sub>
                      </m:sSub>
                    </m:oMath>
                  </a14:m>
                  <a:r>
                    <a:rPr lang="de-DE" dirty="0"/>
                    <a:t> - </a:t>
                  </a:r>
                  <a:r>
                    <a:rPr lang="de-DE" dirty="0" err="1"/>
                    <a:t>position</a:t>
                  </a:r>
                  <a:r>
                    <a:rPr lang="de-DE" dirty="0"/>
                    <a:t> </a:t>
                  </a:r>
                  <a:r>
                    <a:rPr lang="de-DE" dirty="0" err="1"/>
                    <a:t>of</a:t>
                  </a:r>
                  <a:r>
                    <a:rPr lang="de-DE" dirty="0"/>
                    <a:t> </a:t>
                  </a:r>
                  <a:r>
                    <a:rPr lang="de-DE" dirty="0" err="1"/>
                    <a:t>the</a:t>
                  </a:r>
                  <a:r>
                    <a:rPr lang="de-DE" dirty="0"/>
                    <a:t> personal </a:t>
                  </a:r>
                  <a:r>
                    <a:rPr lang="de-DE" dirty="0" err="1"/>
                    <a:t>best</a:t>
                  </a:r>
                  <a:r>
                    <a:rPr lang="de-DE" dirty="0"/>
                    <a:t> </a:t>
                  </a:r>
                  <a:r>
                    <a:rPr lang="de-DE" dirty="0" err="1"/>
                    <a:t>value</a:t>
                  </a:r>
                  <a:r>
                    <a:rPr lang="de-DE" dirty="0"/>
                    <a:t>, </a:t>
                  </a:r>
                  <a:r>
                    <a:rPr lang="de-DE" dirty="0" err="1"/>
                    <a:t>this</a:t>
                  </a:r>
                  <a:r>
                    <a:rPr lang="de-DE" dirty="0"/>
                    <a:t> </a:t>
                  </a:r>
                  <a:r>
                    <a:rPr lang="de-DE" dirty="0" err="1"/>
                    <a:t>particle</a:t>
                  </a:r>
                  <a:r>
                    <a:rPr lang="de-DE" dirty="0"/>
                    <a:t> </a:t>
                  </a:r>
                  <a:r>
                    <a:rPr lang="de-DE" dirty="0" err="1"/>
                    <a:t>has</a:t>
                  </a:r>
                  <a:r>
                    <a:rPr lang="de-DE" dirty="0"/>
                    <a:t> </a:t>
                  </a:r>
                  <a:r>
                    <a:rPr lang="de-DE" dirty="0" err="1"/>
                    <a:t>seen</a:t>
                  </a:r>
                  <a:r>
                    <a:rPr lang="de-DE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1C38EF67-A3F2-4C56-9EB6-DECF507B3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965417"/>
                  <a:ext cx="5314765" cy="667747"/>
                </a:xfrm>
                <a:prstGeom prst="rect">
                  <a:avLst/>
                </a:prstGeom>
                <a:blipFill>
                  <a:blip r:embed="rId6"/>
                  <a:stretch>
                    <a:fillRect l="-917" t="-11927" b="-1467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A1524D2E-A5FD-4329-827F-998C56487891}"/>
                    </a:ext>
                  </a:extLst>
                </p:cNvPr>
                <p:cNvSpPr txBox="1"/>
                <p:nvPr/>
              </p:nvSpPr>
              <p:spPr>
                <a:xfrm>
                  <a:off x="838200" y="4636660"/>
                  <a:ext cx="5545822" cy="6689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𝑔𝑏</m:t>
                          </m:r>
                        </m:sub>
                      </m:sSub>
                    </m:oMath>
                  </a14:m>
                  <a:r>
                    <a:rPr lang="de-DE" dirty="0"/>
                    <a:t> - </a:t>
                  </a:r>
                  <a:r>
                    <a:rPr lang="de-DE" dirty="0" err="1"/>
                    <a:t>position</a:t>
                  </a:r>
                  <a:r>
                    <a:rPr lang="de-DE" dirty="0"/>
                    <a:t> </a:t>
                  </a:r>
                  <a:r>
                    <a:rPr lang="de-DE" dirty="0" err="1"/>
                    <a:t>of</a:t>
                  </a:r>
                  <a:r>
                    <a:rPr lang="de-DE" dirty="0"/>
                    <a:t> </a:t>
                  </a:r>
                  <a:r>
                    <a:rPr lang="de-DE" dirty="0" err="1"/>
                    <a:t>the</a:t>
                  </a:r>
                  <a:r>
                    <a:rPr lang="de-DE" dirty="0"/>
                    <a:t> global </a:t>
                  </a:r>
                  <a:r>
                    <a:rPr lang="de-DE" dirty="0" err="1"/>
                    <a:t>best</a:t>
                  </a:r>
                  <a:r>
                    <a:rPr lang="de-DE" dirty="0"/>
                    <a:t> </a:t>
                  </a:r>
                  <a:r>
                    <a:rPr lang="de-DE" dirty="0" err="1"/>
                    <a:t>value</a:t>
                  </a:r>
                  <a:r>
                    <a:rPr lang="de-DE" dirty="0"/>
                    <a:t>, </a:t>
                  </a:r>
                  <a:r>
                    <a:rPr lang="de-DE" dirty="0" err="1"/>
                    <a:t>one</a:t>
                  </a:r>
                  <a:r>
                    <a:rPr lang="de-DE" dirty="0"/>
                    <a:t> </a:t>
                  </a:r>
                  <a:r>
                    <a:rPr lang="de-DE" dirty="0" err="1"/>
                    <a:t>of</a:t>
                  </a:r>
                  <a:r>
                    <a:rPr lang="de-DE" dirty="0"/>
                    <a:t> </a:t>
                  </a:r>
                  <a:r>
                    <a:rPr lang="de-DE" dirty="0" err="1"/>
                    <a:t>the</a:t>
                  </a:r>
                  <a:r>
                    <a:rPr lang="de-DE" dirty="0"/>
                    <a:t> </a:t>
                  </a:r>
                  <a:r>
                    <a:rPr lang="de-DE" dirty="0" err="1"/>
                    <a:t>particles</a:t>
                  </a:r>
                  <a:r>
                    <a:rPr lang="de-DE" dirty="0"/>
                    <a:t> </a:t>
                  </a:r>
                  <a:r>
                    <a:rPr lang="de-DE" dirty="0" err="1"/>
                    <a:t>has</a:t>
                  </a:r>
                  <a:r>
                    <a:rPr lang="de-DE" dirty="0"/>
                    <a:t> </a:t>
                  </a:r>
                  <a:r>
                    <a:rPr lang="de-DE" dirty="0" err="1"/>
                    <a:t>seen</a:t>
                  </a:r>
                  <a:endParaRPr lang="de-DE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A1524D2E-A5FD-4329-827F-998C56487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636660"/>
                  <a:ext cx="5545822" cy="668901"/>
                </a:xfrm>
                <a:prstGeom prst="rect">
                  <a:avLst/>
                </a:prstGeom>
                <a:blipFill>
                  <a:blip r:embed="rId7"/>
                  <a:stretch>
                    <a:fillRect l="-879" t="-11818" r="-989" b="-1363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1EAD505B-2A04-489D-A4EE-26CB47DE42A6}"/>
                    </a:ext>
                  </a:extLst>
                </p:cNvPr>
                <p:cNvSpPr txBox="1"/>
                <p:nvPr/>
              </p:nvSpPr>
              <p:spPr>
                <a:xfrm>
                  <a:off x="838200" y="5308324"/>
                  <a:ext cx="59149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de-DE" dirty="0"/>
                    <a:t> - </a:t>
                  </a:r>
                  <a:r>
                    <a:rPr lang="de-DE" dirty="0" err="1"/>
                    <a:t>parameters</a:t>
                  </a:r>
                  <a:r>
                    <a:rPr lang="de-DE" dirty="0"/>
                    <a:t> „</a:t>
                  </a:r>
                  <a:r>
                    <a:rPr lang="de-DE" dirty="0" err="1"/>
                    <a:t>inertia</a:t>
                  </a:r>
                  <a:r>
                    <a:rPr lang="de-DE" dirty="0"/>
                    <a:t> </a:t>
                  </a:r>
                  <a:r>
                    <a:rPr lang="de-DE" dirty="0" err="1"/>
                    <a:t>weight</a:t>
                  </a:r>
                  <a:r>
                    <a:rPr lang="de-DE" dirty="0"/>
                    <a:t>“, „</a:t>
                  </a:r>
                  <a:r>
                    <a:rPr lang="de-DE" dirty="0" err="1"/>
                    <a:t>cognitive</a:t>
                  </a:r>
                  <a:r>
                    <a:rPr lang="de-DE" dirty="0"/>
                    <a:t> </a:t>
                  </a:r>
                  <a:r>
                    <a:rPr lang="de-DE" dirty="0" err="1"/>
                    <a:t>coefficient</a:t>
                  </a:r>
                  <a:r>
                    <a:rPr lang="de-DE" dirty="0"/>
                    <a:t>“ and „social </a:t>
                  </a:r>
                  <a:r>
                    <a:rPr lang="de-DE" dirty="0" err="1"/>
                    <a:t>coefficient</a:t>
                  </a:r>
                  <a:r>
                    <a:rPr lang="de-DE" dirty="0"/>
                    <a:t>“</a:t>
                  </a:r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1EAD505B-2A04-489D-A4EE-26CB47DE42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08324"/>
                  <a:ext cx="5914938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824" t="-4717" r="-618" b="-1415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EAF91621-2ECD-43D7-B007-470E8A3051E0}"/>
                    </a:ext>
                  </a:extLst>
                </p:cNvPr>
                <p:cNvSpPr txBox="1"/>
                <p:nvPr/>
              </p:nvSpPr>
              <p:spPr>
                <a:xfrm>
                  <a:off x="838200" y="5951010"/>
                  <a:ext cx="53147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de-DE" dirty="0"/>
                    <a:t> - </a:t>
                  </a:r>
                  <a:r>
                    <a:rPr lang="de-DE" dirty="0" err="1"/>
                    <a:t>random</a:t>
                  </a:r>
                  <a:r>
                    <a:rPr lang="de-DE" dirty="0"/>
                    <a:t> </a:t>
                  </a:r>
                  <a:r>
                    <a:rPr lang="de-DE" dirty="0" err="1"/>
                    <a:t>numbers</a:t>
                  </a:r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EAF91621-2ECD-43D7-B007-470E8A3051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951010"/>
                  <a:ext cx="531476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6F27EE2E-0EC6-416F-A353-C853E9514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42021607-DDFD-4284-9036-A4E3C70C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81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017D9-5A50-4A17-8316-3947E4E7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Optimization</a:t>
            </a:r>
            <a:r>
              <a:rPr lang="de-DE" u="sng" dirty="0"/>
              <a:t> Time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812EBE-0548-4326-92DE-3832175B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F426C2-A52B-4C30-8C81-FC38E087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12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047FAC1-914D-4F0E-814A-3D5E4E9C7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1" t="8386" r="2361" b="4867"/>
          <a:stretch/>
        </p:blipFill>
        <p:spPr>
          <a:xfrm>
            <a:off x="3196206" y="1535186"/>
            <a:ext cx="5872293" cy="49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5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B5E5F-62FB-4531-99E4-93E09419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Boundary and PSO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6BF095-DCB7-4F12-A1B8-99E287BD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687550-016B-4575-B340-95161D7E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13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4665A21-523F-451B-AC46-89679A1BD248}"/>
              </a:ext>
            </a:extLst>
          </p:cNvPr>
          <p:cNvGrpSpPr/>
          <p:nvPr/>
        </p:nvGrpSpPr>
        <p:grpSpPr>
          <a:xfrm>
            <a:off x="5977156" y="222400"/>
            <a:ext cx="5376644" cy="2793019"/>
            <a:chOff x="4038600" y="2076854"/>
            <a:chExt cx="5376644" cy="279301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E0AE34-8AA5-484D-A214-567495BCE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8" t="11882" r="56715" b="52251"/>
            <a:stretch/>
          </p:blipFill>
          <p:spPr>
            <a:xfrm>
              <a:off x="4038600" y="2118115"/>
              <a:ext cx="2554448" cy="243710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84D482A-A7B3-43F7-92C6-E48F59D42F9C}"/>
                </a:ext>
              </a:extLst>
            </p:cNvPr>
            <p:cNvSpPr txBox="1"/>
            <p:nvPr/>
          </p:nvSpPr>
          <p:spPr>
            <a:xfrm>
              <a:off x="4954398" y="4448208"/>
              <a:ext cx="1638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2">
                      <a:lumMod val="50000"/>
                    </a:schemeClr>
                  </a:solidFill>
                </a:rPr>
                <a:t>DE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AA9941E-927A-4194-9A9F-ABFE0530C232}"/>
                </a:ext>
              </a:extLst>
            </p:cNvPr>
            <p:cNvSpPr txBox="1"/>
            <p:nvPr/>
          </p:nvSpPr>
          <p:spPr>
            <a:xfrm>
              <a:off x="7776594" y="4500541"/>
              <a:ext cx="1638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PSO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4CB000E-E870-4B37-9D5D-62ED95811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14" t="11413" r="10089" b="52720"/>
            <a:stretch/>
          </p:blipFill>
          <p:spPr>
            <a:xfrm>
              <a:off x="6759429" y="2076854"/>
              <a:ext cx="2554448" cy="2437104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E986665C-9869-49A1-838A-30DE5FA5F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47" t="8225" r="5739" b="3637"/>
          <a:stretch/>
        </p:blipFill>
        <p:spPr>
          <a:xfrm>
            <a:off x="384525" y="1504208"/>
            <a:ext cx="5592631" cy="48371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75BF66-5BAD-4E1A-92D4-993E8ADF7A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37" t="7515" r="7277" b="3552"/>
          <a:stretch/>
        </p:blipFill>
        <p:spPr>
          <a:xfrm>
            <a:off x="6579765" y="2963086"/>
            <a:ext cx="4236439" cy="37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62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F32C6-4833-4F56-9314-6A2C0402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Uncensored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5C02E5-3B82-4A15-822F-68673C71E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D7E25E-A72C-49FE-8AC6-4C45CA79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9715915-22BC-41EB-A8E6-B4B5FB555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96" t="8433" r="8471" b="3862"/>
          <a:stretch/>
        </p:blipFill>
        <p:spPr>
          <a:xfrm>
            <a:off x="783483" y="1789995"/>
            <a:ext cx="5032885" cy="44670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5C39CA-F675-4B2B-85F8-F9A09D4A45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64" t="9106" r="8332" b="3734"/>
          <a:stretch/>
        </p:blipFill>
        <p:spPr>
          <a:xfrm>
            <a:off x="6375633" y="1840407"/>
            <a:ext cx="4986023" cy="443935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F9EFDF7-7650-44A6-928D-5C9F3F3F2C66}"/>
              </a:ext>
            </a:extLst>
          </p:cNvPr>
          <p:cNvSpPr txBox="1"/>
          <p:nvPr/>
        </p:nvSpPr>
        <p:spPr>
          <a:xfrm>
            <a:off x="3149600" y="1415725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Sphere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0EB2ED0-DEB9-4665-9043-F5132BFD492E}"/>
              </a:ext>
            </a:extLst>
          </p:cNvPr>
          <p:cNvSpPr txBox="1"/>
          <p:nvPr/>
        </p:nvSpPr>
        <p:spPr>
          <a:xfrm>
            <a:off x="8551877" y="1415725"/>
            <a:ext cx="99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Cylinder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5911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C230-4257-498A-B2D2-BB715767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u="sng" dirty="0"/>
              <a:t>p</a:t>
            </a:r>
            <a:r>
              <a:rPr lang="de-DE" u="sng" dirty="0"/>
              <a:t>-</a:t>
            </a:r>
            <a:r>
              <a:rPr lang="de-DE" u="sng" dirty="0" err="1"/>
              <a:t>dependence</a:t>
            </a:r>
            <a:endParaRPr lang="de-DE" u="sng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3D05C0-5386-4B9F-8D50-69FBE5949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t="3716" r="3144" b="2524"/>
          <a:stretch/>
        </p:blipFill>
        <p:spPr>
          <a:xfrm>
            <a:off x="2306973" y="1283516"/>
            <a:ext cx="6920917" cy="507283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EADA3E-0E1A-48BB-BDDE-84E9CE02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61BFAC-A852-4418-8E8A-DA68D439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E3E11C4-7912-4583-ABF8-14B0EAE33AB7}"/>
              </a:ext>
            </a:extLst>
          </p:cNvPr>
          <p:cNvGraphicFramePr>
            <a:graphicFrameLocks noGrp="1"/>
          </p:cNvGraphicFramePr>
          <p:nvPr/>
        </p:nvGraphicFramePr>
        <p:xfrm>
          <a:off x="6480495" y="879155"/>
          <a:ext cx="3577905" cy="365760"/>
        </p:xfrm>
        <a:graphic>
          <a:graphicData uri="http://schemas.openxmlformats.org/drawingml/2006/table">
            <a:tbl>
              <a:tblPr/>
              <a:tblGrid>
                <a:gridCol w="3577905">
                  <a:extLst>
                    <a:ext uri="{9D8B030D-6E8A-4147-A177-3AD203B41FA5}">
                      <a16:colId xmlns:a16="http://schemas.microsoft.com/office/drawing/2014/main" val="4207552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F. </a:t>
                      </a:r>
                      <a:r>
                        <a:rPr lang="de-DE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Badaracco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 et al., </a:t>
                      </a:r>
                      <a:r>
                        <a:rPr lang="de-DE" b="0" u="none" strike="noStrike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arXiv:2310.05709</a:t>
                      </a:r>
                      <a:endParaRPr lang="de-DE" dirty="0">
                        <a:effectLst/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055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84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F975C-5284-4C8C-924D-2AB5EBF7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Outlook +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1BB1B-666F-4033-B6AA-5EB3B3692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optimizations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r>
              <a:rPr lang="de-DE" dirty="0"/>
              <a:t>Plane-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packages</a:t>
            </a:r>
            <a:endParaRPr lang="de-DE" dirty="0"/>
          </a:p>
          <a:p>
            <a:r>
              <a:rPr lang="de-DE" dirty="0" err="1"/>
              <a:t>Isotropy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arrival</a:t>
            </a:r>
            <a:r>
              <a:rPr lang="de-DE" dirty="0"/>
              <a:t> </a:t>
            </a:r>
            <a:r>
              <a:rPr lang="de-DE" dirty="0" err="1"/>
              <a:t>directions</a:t>
            </a:r>
            <a:endParaRPr lang="de-DE" dirty="0"/>
          </a:p>
          <a:p>
            <a:r>
              <a:rPr lang="de-DE" dirty="0" err="1"/>
              <a:t>Homogeniety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geological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Real-time </a:t>
            </a:r>
            <a:r>
              <a:rPr lang="de-DE" dirty="0" err="1"/>
              <a:t>calculations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3101B-829A-451A-94C4-8D952073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F6612C-4C84-498C-A61E-B7FE2769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32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26D76-6718-47AF-853E-60CB4F3F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Optimization</a:t>
            </a:r>
            <a:r>
              <a:rPr lang="de-DE" u="sng" dirty="0"/>
              <a:t> </a:t>
            </a:r>
            <a:r>
              <a:rPr lang="de-DE" u="sng" dirty="0" err="1"/>
              <a:t>Algorithm</a:t>
            </a:r>
            <a:endParaRPr lang="de-DE" u="sng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1A22EF-FE3A-44CD-9FCC-04701D2A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 err="1">
                <a:sym typeface="Wingdings" panose="05000000000000000000" pitchFamily="2" charset="2"/>
              </a:rPr>
              <a:t>Particle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Swarm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Optimization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Problem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Seismometers </a:t>
            </a:r>
            <a:r>
              <a:rPr lang="de-DE" i="1" dirty="0"/>
              <a:t>N </a:t>
            </a:r>
            <a:r>
              <a:rPr lang="de-DE" dirty="0"/>
              <a:t>(15)</a:t>
            </a:r>
          </a:p>
          <a:p>
            <a:r>
              <a:rPr lang="de-DE" dirty="0"/>
              <a:t>Signal-</a:t>
            </a:r>
            <a:r>
              <a:rPr lang="de-DE" dirty="0" err="1"/>
              <a:t>to</a:t>
            </a:r>
            <a:r>
              <a:rPr lang="de-DE" dirty="0"/>
              <a:t>-Noise-Ratio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seismometers</a:t>
            </a:r>
            <a:r>
              <a:rPr lang="de-DE" dirty="0"/>
              <a:t> SNR (15)</a:t>
            </a:r>
          </a:p>
          <a:p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i="1" dirty="0"/>
              <a:t>f </a:t>
            </a:r>
            <a:r>
              <a:rPr lang="de-DE" dirty="0"/>
              <a:t>(1 Hz)</a:t>
            </a:r>
          </a:p>
          <a:p>
            <a:r>
              <a:rPr lang="de-DE" dirty="0"/>
              <a:t>Ratio </a:t>
            </a:r>
            <a:r>
              <a:rPr lang="de-DE" dirty="0" err="1"/>
              <a:t>of</a:t>
            </a:r>
            <a:r>
              <a:rPr lang="de-DE" dirty="0"/>
              <a:t> P- and S-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i="1" dirty="0"/>
              <a:t>p </a:t>
            </a:r>
            <a:r>
              <a:rPr lang="de-DE" dirty="0"/>
              <a:t>(0.2)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3D1760-5613-44F6-9BC2-08B1CC91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22280-8576-404D-8711-FAB37450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2</a:t>
            </a:fld>
            <a:endParaRPr lang="de-DE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E9B2BF5-222A-4064-858F-6FE0D107A7AC}"/>
              </a:ext>
            </a:extLst>
          </p:cNvPr>
          <p:cNvGraphicFramePr>
            <a:graphicFrameLocks noGrp="1"/>
          </p:cNvGraphicFramePr>
          <p:nvPr/>
        </p:nvGraphicFramePr>
        <p:xfrm>
          <a:off x="7444176" y="236170"/>
          <a:ext cx="4755239" cy="640080"/>
        </p:xfrm>
        <a:graphic>
          <a:graphicData uri="http://schemas.openxmlformats.org/drawingml/2006/table">
            <a:tbl>
              <a:tblPr/>
              <a:tblGrid>
                <a:gridCol w="4755239">
                  <a:extLst>
                    <a:ext uri="{9D8B030D-6E8A-4147-A177-3AD203B41FA5}">
                      <a16:colId xmlns:a16="http://schemas.microsoft.com/office/drawing/2014/main" val="4207552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Original Code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: Francesca </a:t>
                      </a:r>
                      <a:r>
                        <a:rPr lang="de-DE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Badaracco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 et al., </a:t>
                      </a:r>
                      <a:r>
                        <a:rPr lang="de-DE" b="0" u="none" strike="noStrike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arXiv:2310.05709</a:t>
                      </a:r>
                      <a:endParaRPr lang="de-DE" dirty="0">
                        <a:effectLst/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055299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E4817E31-0707-4BCF-B36F-8A60580F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6156" r="8611" b="7340"/>
          <a:stretch/>
        </p:blipFill>
        <p:spPr>
          <a:xfrm>
            <a:off x="7084892" y="1529650"/>
            <a:ext cx="4439158" cy="39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7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8EC38-7530-4439-BAF9-2AB2DE22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Frequency</a:t>
            </a:r>
            <a:r>
              <a:rPr lang="de-DE" u="sng" dirty="0"/>
              <a:t>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07F7A-548F-40F8-8469-6457B4F5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916B13-6B74-4605-AAF7-0E63825F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3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5FB0D3-9862-49E0-980F-02A4E368A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30" t="9064" r="8267" b="2960"/>
          <a:stretch/>
        </p:blipFill>
        <p:spPr>
          <a:xfrm>
            <a:off x="2345628" y="1404160"/>
            <a:ext cx="5847126" cy="5028013"/>
          </a:xfrm>
          <a:prstGeom prst="rect">
            <a:avLst/>
          </a:prstGeom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3A94C6B5-6E2B-472E-BA80-6353851EE03E}"/>
              </a:ext>
            </a:extLst>
          </p:cNvPr>
          <p:cNvSpPr/>
          <p:nvPr/>
        </p:nvSpPr>
        <p:spPr>
          <a:xfrm>
            <a:off x="3478141" y="1802816"/>
            <a:ext cx="4569515" cy="4178534"/>
          </a:xfrm>
          <a:custGeom>
            <a:avLst/>
            <a:gdLst>
              <a:gd name="connsiteX0" fmla="*/ 4419600 w 4419600"/>
              <a:gd name="connsiteY0" fmla="*/ 0 h 3996266"/>
              <a:gd name="connsiteX1" fmla="*/ 1625600 w 4419600"/>
              <a:gd name="connsiteY1" fmla="*/ 719666 h 3996266"/>
              <a:gd name="connsiteX2" fmla="*/ 0 w 4419600"/>
              <a:gd name="connsiteY2" fmla="*/ 3996266 h 399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9600" h="3996266">
                <a:moveTo>
                  <a:pt x="4419600" y="0"/>
                </a:moveTo>
                <a:cubicBezTo>
                  <a:pt x="3390900" y="26811"/>
                  <a:pt x="2362200" y="53622"/>
                  <a:pt x="1625600" y="719666"/>
                </a:cubicBezTo>
                <a:cubicBezTo>
                  <a:pt x="889000" y="1385710"/>
                  <a:pt x="317500" y="3372555"/>
                  <a:pt x="0" y="3996266"/>
                </a:cubicBezTo>
              </a:path>
            </a:pathLst>
          </a:cu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011F347-721C-4B2A-B2A5-01C22BF40EBF}"/>
              </a:ext>
            </a:extLst>
          </p:cNvPr>
          <p:cNvGrpSpPr/>
          <p:nvPr/>
        </p:nvGrpSpPr>
        <p:grpSpPr>
          <a:xfrm>
            <a:off x="8711267" y="316146"/>
            <a:ext cx="3243045" cy="2749084"/>
            <a:chOff x="2430060" y="1468072"/>
            <a:chExt cx="5763936" cy="4888278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014E05A-7F12-481A-857A-0A705543B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0"/>
            <a:stretch/>
          </p:blipFill>
          <p:spPr>
            <a:xfrm>
              <a:off x="2504113" y="1468072"/>
              <a:ext cx="5689883" cy="466106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63FD46E-B254-4479-B91B-C85787D84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84"/>
            <a:stretch/>
          </p:blipFill>
          <p:spPr>
            <a:xfrm>
              <a:off x="2430060" y="6136122"/>
              <a:ext cx="5689885" cy="220228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3D38E94-7F15-426A-8AB5-ACBD0E3B0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3215178" y="5970700"/>
              <a:ext cx="210428" cy="16542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13F81AC-9CC8-4F23-9297-DF5B50BBF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5515015" y="5964993"/>
              <a:ext cx="210428" cy="165422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18CD80A-9EDA-44CB-96BF-7730B351F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7829717" y="5964994"/>
              <a:ext cx="210428" cy="165422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AD32675-386C-4C49-BE7A-48C3496FE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3" t="11847" r="86342" b="85012"/>
            <a:stretch/>
          </p:blipFill>
          <p:spPr>
            <a:xfrm>
              <a:off x="5711154" y="5850117"/>
              <a:ext cx="57779" cy="147043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AF019615-BFFF-422B-9E05-94955982B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8" t="30734" r="86096" b="67247"/>
            <a:stretch/>
          </p:blipFill>
          <p:spPr>
            <a:xfrm>
              <a:off x="8019150" y="5883381"/>
              <a:ext cx="79801" cy="9889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B7BF57A-E64E-4043-84C4-F20CA2E85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9" t="94586" r="82873" b="3772"/>
            <a:stretch/>
          </p:blipFill>
          <p:spPr>
            <a:xfrm rot="10800000">
              <a:off x="3393771" y="5909233"/>
              <a:ext cx="77833" cy="78261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197EFCB5-C7F2-4B9E-BB80-EF7C56A19B5E}"/>
              </a:ext>
            </a:extLst>
          </p:cNvPr>
          <p:cNvSpPr txBox="1"/>
          <p:nvPr/>
        </p:nvSpPr>
        <p:spPr>
          <a:xfrm>
            <a:off x="8711268" y="4841482"/>
            <a:ext cx="3038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Best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generalization</a:t>
            </a:r>
            <a:r>
              <a:rPr lang="de-DE" sz="2400" dirty="0"/>
              <a:t>: 3 Hz</a:t>
            </a:r>
          </a:p>
        </p:txBody>
      </p:sp>
    </p:spTree>
    <p:extLst>
      <p:ext uri="{BB962C8B-B14F-4D97-AF65-F5344CB8AC3E}">
        <p14:creationId xmlns:p14="http://schemas.microsoft.com/office/powerpoint/2010/main" val="5566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A1534CD-235A-4D88-B177-7315E2C3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30" t="9064" r="8267" b="2960"/>
          <a:stretch/>
        </p:blipFill>
        <p:spPr>
          <a:xfrm>
            <a:off x="10317712" y="37020"/>
            <a:ext cx="1874288" cy="16117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9DB164-8E0A-4458-B55A-17DDC85A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Boundary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07B1CA-3D41-4668-B2DD-E9932B10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D00D3C-5663-413B-9320-CEC38D90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B93068-AD85-4BCB-9C6B-C350B52A1B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6" t="8980" r="9849" b="3211"/>
          <a:stretch/>
        </p:blipFill>
        <p:spPr>
          <a:xfrm>
            <a:off x="6011254" y="1577130"/>
            <a:ext cx="5190146" cy="42005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F43B15-3810-4CD3-9A13-E15EE40447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67" t="8482" r="7967" b="2939"/>
          <a:stretch/>
        </p:blipFill>
        <p:spPr>
          <a:xfrm>
            <a:off x="433698" y="1539240"/>
            <a:ext cx="5285065" cy="423827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96F999A-8F8F-4EA8-882F-BD5A169A811C}"/>
              </a:ext>
            </a:extLst>
          </p:cNvPr>
          <p:cNvCxnSpPr>
            <a:cxnSpLocks/>
          </p:cNvCxnSpPr>
          <p:nvPr/>
        </p:nvCxnSpPr>
        <p:spPr>
          <a:xfrm>
            <a:off x="5718763" y="2832383"/>
            <a:ext cx="0" cy="40725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40508B3-9456-451A-90A7-8DAB362E405D}"/>
              </a:ext>
            </a:extLst>
          </p:cNvPr>
          <p:cNvCxnSpPr>
            <a:cxnSpLocks/>
          </p:cNvCxnSpPr>
          <p:nvPr/>
        </p:nvCxnSpPr>
        <p:spPr>
          <a:xfrm>
            <a:off x="11262592" y="2073091"/>
            <a:ext cx="0" cy="77706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440BDE7-A458-4604-B37C-FCCCB87BC632}"/>
              </a:ext>
            </a:extLst>
          </p:cNvPr>
          <p:cNvCxnSpPr>
            <a:cxnSpLocks/>
          </p:cNvCxnSpPr>
          <p:nvPr/>
        </p:nvCxnSpPr>
        <p:spPr>
          <a:xfrm>
            <a:off x="662593" y="2742160"/>
            <a:ext cx="451380" cy="45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732563F-4776-4BF8-BBBC-CF89EA117A7A}"/>
              </a:ext>
            </a:extLst>
          </p:cNvPr>
          <p:cNvCxnSpPr>
            <a:cxnSpLocks/>
          </p:cNvCxnSpPr>
          <p:nvPr/>
        </p:nvCxnSpPr>
        <p:spPr>
          <a:xfrm>
            <a:off x="6288065" y="3010607"/>
            <a:ext cx="451380" cy="45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A8038D2-CB91-46B0-881F-5B44BCD31246}"/>
              </a:ext>
            </a:extLst>
          </p:cNvPr>
          <p:cNvSpPr txBox="1"/>
          <p:nvPr/>
        </p:nvSpPr>
        <p:spPr>
          <a:xfrm>
            <a:off x="1486251" y="5842333"/>
            <a:ext cx="921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Seismometers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space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predict</a:t>
            </a:r>
            <a:r>
              <a:rPr lang="de-DE" sz="2400" dirty="0"/>
              <a:t> </a:t>
            </a:r>
            <a:r>
              <a:rPr lang="de-DE" sz="2400" dirty="0" err="1"/>
              <a:t>low</a:t>
            </a:r>
            <a:r>
              <a:rPr lang="de-DE" sz="2400" dirty="0"/>
              <a:t>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Newtonian</a:t>
            </a:r>
            <a:r>
              <a:rPr lang="de-DE" sz="2400" dirty="0"/>
              <a:t> Noise</a:t>
            </a:r>
          </a:p>
        </p:txBody>
      </p:sp>
    </p:spTree>
    <p:extLst>
      <p:ext uri="{BB962C8B-B14F-4D97-AF65-F5344CB8AC3E}">
        <p14:creationId xmlns:p14="http://schemas.microsoft.com/office/powerpoint/2010/main" val="30983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49668-7B31-466E-9B18-DD841F5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SNR and </a:t>
            </a:r>
            <a:r>
              <a:rPr lang="de-DE" u="sng" dirty="0" err="1"/>
              <a:t>number</a:t>
            </a:r>
            <a:r>
              <a:rPr lang="de-DE" u="sng" dirty="0"/>
              <a:t>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41633-9289-4162-9843-689F3CEC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25AF71-FBBF-4C23-88CC-F52B1C84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5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64AE8E-BDCB-46C4-ADDE-0B4AD4486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89" t="7542" r="6174" b="3865"/>
          <a:stretch/>
        </p:blipFill>
        <p:spPr>
          <a:xfrm>
            <a:off x="645952" y="1739737"/>
            <a:ext cx="5170416" cy="4568594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53EC256-1649-42D6-8D35-470C56C1ED34}"/>
              </a:ext>
            </a:extLst>
          </p:cNvPr>
          <p:cNvGrpSpPr/>
          <p:nvPr/>
        </p:nvGrpSpPr>
        <p:grpSpPr>
          <a:xfrm>
            <a:off x="10213125" y="136525"/>
            <a:ext cx="1813961" cy="1458127"/>
            <a:chOff x="8921221" y="900912"/>
            <a:chExt cx="1813961" cy="145812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C6C3FCB-BC50-4592-882E-14F537EBD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9" r="66524"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9" name="Flussdiagramm: Verzweigung 8">
              <a:extLst>
                <a:ext uri="{FF2B5EF4-FFF2-40B4-BE49-F238E27FC236}">
                  <a16:creationId xmlns:a16="http://schemas.microsoft.com/office/drawing/2014/main" id="{F0AC7667-11E6-4A29-8AF6-077793C4EEAC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zweigung 9">
              <a:extLst>
                <a:ext uri="{FF2B5EF4-FFF2-40B4-BE49-F238E27FC236}">
                  <a16:creationId xmlns:a16="http://schemas.microsoft.com/office/drawing/2014/main" id="{90C693F4-1EDD-4718-ABDC-7E2F3F4BF55D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lussdiagramm: Verzweigung 11">
              <a:extLst>
                <a:ext uri="{FF2B5EF4-FFF2-40B4-BE49-F238E27FC236}">
                  <a16:creationId xmlns:a16="http://schemas.microsoft.com/office/drawing/2014/main" id="{06A180C3-DAEB-4270-99D7-D06451509C31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A874604B-E350-4B65-B4E0-B4CDDD783C61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D795D14-98F4-4BE1-A1C2-F94BE3BC9A9E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5AA49EA-0E34-4CCD-864E-100AB90108A4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3727BBC-A83B-42C0-9638-3B0DBD34DD18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7D71261-ABD4-4326-ADA9-468DFAFC8E03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F540092-7475-428F-AE64-6C18A69FD2F5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4EF526EA-58B7-4289-A053-6E2F71AA3D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64" t="8071" r="8471" b="4116"/>
          <a:stretch/>
        </p:blipFill>
        <p:spPr>
          <a:xfrm>
            <a:off x="6375633" y="1787755"/>
            <a:ext cx="4978167" cy="4472559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16AE467-87DF-4D37-8A60-62553FC1887F}"/>
              </a:ext>
            </a:extLst>
          </p:cNvPr>
          <p:cNvGrpSpPr/>
          <p:nvPr/>
        </p:nvGrpSpPr>
        <p:grpSpPr>
          <a:xfrm>
            <a:off x="9633953" y="920353"/>
            <a:ext cx="553417" cy="483973"/>
            <a:chOff x="448733" y="3844448"/>
            <a:chExt cx="3127053" cy="2511902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605DE4F-A088-433A-8C11-F4C12BF4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B598538D-7BDE-49B8-B5EB-A79926B7E2AE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E05BDA56-F951-40D8-8D71-8BCF6B935107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lussdiagramm: Verzweigung 23">
              <a:extLst>
                <a:ext uri="{FF2B5EF4-FFF2-40B4-BE49-F238E27FC236}">
                  <a16:creationId xmlns:a16="http://schemas.microsoft.com/office/drawing/2014/main" id="{796C9BE2-3DB1-453C-B2FD-34F5146372C8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B8DA085-7C63-4CFC-A5B2-FE4ED73CF811}"/>
              </a:ext>
            </a:extLst>
          </p:cNvPr>
          <p:cNvCxnSpPr>
            <a:cxnSpLocks/>
          </p:cNvCxnSpPr>
          <p:nvPr/>
        </p:nvCxnSpPr>
        <p:spPr>
          <a:xfrm>
            <a:off x="11438467" y="1981200"/>
            <a:ext cx="0" cy="215900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C532321-F202-49BC-97AC-71BA977768E6}"/>
              </a:ext>
            </a:extLst>
          </p:cNvPr>
          <p:cNvSpPr txBox="1"/>
          <p:nvPr/>
        </p:nvSpPr>
        <p:spPr>
          <a:xfrm>
            <a:off x="11442699" y="2876034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90%</a:t>
            </a:r>
          </a:p>
        </p:txBody>
      </p:sp>
      <p:sp>
        <p:nvSpPr>
          <p:cNvPr id="5" name="Multiplikationszeichen 4">
            <a:extLst>
              <a:ext uri="{FF2B5EF4-FFF2-40B4-BE49-F238E27FC236}">
                <a16:creationId xmlns:a16="http://schemas.microsoft.com/office/drawing/2014/main" id="{F5E0E0F2-3FF6-4E7D-8D9E-E89FD58669D1}"/>
              </a:ext>
            </a:extLst>
          </p:cNvPr>
          <p:cNvSpPr/>
          <p:nvPr/>
        </p:nvSpPr>
        <p:spPr>
          <a:xfrm>
            <a:off x="10728990" y="3187700"/>
            <a:ext cx="78725" cy="7302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Multiplikationszeichen 25">
            <a:extLst>
              <a:ext uri="{FF2B5EF4-FFF2-40B4-BE49-F238E27FC236}">
                <a16:creationId xmlns:a16="http://schemas.microsoft.com/office/drawing/2014/main" id="{64F1780D-D8D0-44A1-B41A-6CE1C83759FB}"/>
              </a:ext>
            </a:extLst>
          </p:cNvPr>
          <p:cNvSpPr/>
          <p:nvPr/>
        </p:nvSpPr>
        <p:spPr>
          <a:xfrm>
            <a:off x="10728989" y="2550491"/>
            <a:ext cx="78725" cy="7302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Multiplikationszeichen 27">
            <a:extLst>
              <a:ext uri="{FF2B5EF4-FFF2-40B4-BE49-F238E27FC236}">
                <a16:creationId xmlns:a16="http://schemas.microsoft.com/office/drawing/2014/main" id="{6E67F753-2A02-4EC8-8EB6-C07F33582C24}"/>
              </a:ext>
            </a:extLst>
          </p:cNvPr>
          <p:cNvSpPr/>
          <p:nvPr/>
        </p:nvSpPr>
        <p:spPr>
          <a:xfrm>
            <a:off x="7994255" y="752818"/>
            <a:ext cx="110066" cy="1318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C5DA77-5AE8-46E2-ACC0-D906641C0ACD}"/>
              </a:ext>
            </a:extLst>
          </p:cNvPr>
          <p:cNvSpPr txBox="1"/>
          <p:nvPr/>
        </p:nvSpPr>
        <p:spPr>
          <a:xfrm>
            <a:off x="8187267" y="680546"/>
            <a:ext cx="1186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4x4x4 </a:t>
            </a:r>
            <a:r>
              <a:rPr lang="de-DE" dirty="0" err="1"/>
              <a:t>grid</a:t>
            </a:r>
            <a:endParaRPr lang="de-DE" dirty="0"/>
          </a:p>
          <a:p>
            <a:r>
              <a:rPr lang="de-DE" dirty="0"/>
              <a:t>5000m 500m</a:t>
            </a:r>
          </a:p>
        </p:txBody>
      </p:sp>
    </p:spTree>
    <p:extLst>
      <p:ext uri="{BB962C8B-B14F-4D97-AF65-F5344CB8AC3E}">
        <p14:creationId xmlns:p14="http://schemas.microsoft.com/office/powerpoint/2010/main" val="318873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1AFE7CD3-0735-441F-81EA-886EACBAA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96" t="8433" r="8471" b="3862"/>
          <a:stretch/>
        </p:blipFill>
        <p:spPr>
          <a:xfrm>
            <a:off x="6320912" y="1806153"/>
            <a:ext cx="5032885" cy="44670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D6119A-E552-42C2-8661-F31694E1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Spherical</a:t>
            </a:r>
            <a:r>
              <a:rPr lang="de-DE" u="sng" dirty="0"/>
              <a:t> </a:t>
            </a:r>
            <a:r>
              <a:rPr lang="de-DE" u="sng" dirty="0" err="1"/>
              <a:t>Cavern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E787E2-528B-40C0-95A2-4BB003F16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C62C40-D437-488A-92C6-6F222AE8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6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7534497-F677-4C91-B682-AE2D5C34BA6D}"/>
              </a:ext>
            </a:extLst>
          </p:cNvPr>
          <p:cNvGrpSpPr/>
          <p:nvPr/>
        </p:nvGrpSpPr>
        <p:grpSpPr>
          <a:xfrm>
            <a:off x="10213125" y="136525"/>
            <a:ext cx="1813961" cy="1458127"/>
            <a:chOff x="8921221" y="900912"/>
            <a:chExt cx="1813961" cy="145812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839155A-9176-4954-B6D1-79E12D1C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9" r="66524"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2C862E60-66D0-471A-9B25-7EAF933607AF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13E3B6DB-B6CE-456B-BB94-DE35EA10EE73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C6CBEF24-F90D-417E-9395-EAF43F614DC5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39B1895-00B0-4D88-B97A-26E86327DE1B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6CBC34D-ED87-4373-9C9D-1DF7040394ED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E56354E-8A2F-4901-8080-29620C2A8320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58787EE-EEDC-44B2-B761-0D8ABF8ABD97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93CA2AD-313D-4440-A1BC-41EA0AD1A0AB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FEB1911-61E4-4F03-8D3C-62617B02044B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33" name="Grafik 32">
            <a:extLst>
              <a:ext uri="{FF2B5EF4-FFF2-40B4-BE49-F238E27FC236}">
                <a16:creationId xmlns:a16="http://schemas.microsoft.com/office/drawing/2014/main" id="{BAB0B02E-D96F-4E7E-AFC8-15C78BD662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2" t="4407" r="16224" b="7352"/>
          <a:stretch/>
        </p:blipFill>
        <p:spPr>
          <a:xfrm>
            <a:off x="1015067" y="1690688"/>
            <a:ext cx="4269997" cy="4013826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21C8FC8-4582-4719-BA44-BB7EC40D7A85}"/>
              </a:ext>
            </a:extLst>
          </p:cNvPr>
          <p:cNvGrpSpPr/>
          <p:nvPr/>
        </p:nvGrpSpPr>
        <p:grpSpPr>
          <a:xfrm>
            <a:off x="9633953" y="920353"/>
            <a:ext cx="553417" cy="483973"/>
            <a:chOff x="448733" y="3844448"/>
            <a:chExt cx="3127053" cy="2511902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123D846-3720-49ED-9901-C8A7D982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32" name="Flussdiagramm: Verzweigung 31">
              <a:extLst>
                <a:ext uri="{FF2B5EF4-FFF2-40B4-BE49-F238E27FC236}">
                  <a16:creationId xmlns:a16="http://schemas.microsoft.com/office/drawing/2014/main" id="{13335F2E-36EB-44F6-93FC-AB7B968FF8AE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Verzweigung 33">
              <a:extLst>
                <a:ext uri="{FF2B5EF4-FFF2-40B4-BE49-F238E27FC236}">
                  <a16:creationId xmlns:a16="http://schemas.microsoft.com/office/drawing/2014/main" id="{8858FAA2-4BA4-4A6B-8E76-7EFD26D3F439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Verzweigung 34">
              <a:extLst>
                <a:ext uri="{FF2B5EF4-FFF2-40B4-BE49-F238E27FC236}">
                  <a16:creationId xmlns:a16="http://schemas.microsoft.com/office/drawing/2014/main" id="{D88942FC-F2B7-4DD6-9DA3-318C6EA357D0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ACEAAAB-EEE9-4BF8-8BA8-E8EAE78B4B63}"/>
              </a:ext>
            </a:extLst>
          </p:cNvPr>
          <p:cNvCxnSpPr>
            <a:cxnSpLocks/>
          </p:cNvCxnSpPr>
          <p:nvPr/>
        </p:nvCxnSpPr>
        <p:spPr>
          <a:xfrm>
            <a:off x="11438467" y="1981200"/>
            <a:ext cx="0" cy="36933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914A7F3-2576-4664-8DD3-0F516A5733A8}"/>
              </a:ext>
            </a:extLst>
          </p:cNvPr>
          <p:cNvSpPr txBox="1"/>
          <p:nvPr/>
        </p:nvSpPr>
        <p:spPr>
          <a:xfrm>
            <a:off x="11467750" y="1981200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30%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DA4A72A-E5A2-4C0B-87EA-2097C7CA6C43}"/>
              </a:ext>
            </a:extLst>
          </p:cNvPr>
          <p:cNvSpPr/>
          <p:nvPr/>
        </p:nvSpPr>
        <p:spPr>
          <a:xfrm>
            <a:off x="9746333" y="2019815"/>
            <a:ext cx="1488217" cy="38960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A703EFB-557B-44D0-818C-D020258914E0}"/>
              </a:ext>
            </a:extLst>
          </p:cNvPr>
          <p:cNvSpPr/>
          <p:nvPr/>
        </p:nvSpPr>
        <p:spPr>
          <a:xfrm>
            <a:off x="9033933" y="2019815"/>
            <a:ext cx="781327" cy="27836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8382B9-D5F1-4B8D-868F-33B593FB57E0}"/>
              </a:ext>
            </a:extLst>
          </p:cNvPr>
          <p:cNvSpPr txBox="1"/>
          <p:nvPr/>
        </p:nvSpPr>
        <p:spPr>
          <a:xfrm rot="1963668">
            <a:off x="8954954" y="3607806"/>
            <a:ext cx="28798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u="sng" dirty="0" err="1">
                <a:solidFill>
                  <a:srgbClr val="FF0000"/>
                </a:solidFill>
                <a:latin typeface="Algerian" panose="04020705040A02060702" pitchFamily="82" charset="0"/>
              </a:rPr>
              <a:t>Censored</a:t>
            </a:r>
            <a:endParaRPr lang="de-DE" sz="3500" u="sng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B0EE8DD3-3922-4E96-96FD-EB540A676E96}"/>
              </a:ext>
            </a:extLst>
          </p:cNvPr>
          <p:cNvSpPr/>
          <p:nvPr/>
        </p:nvSpPr>
        <p:spPr>
          <a:xfrm>
            <a:off x="8933675" y="2089150"/>
            <a:ext cx="78725" cy="7302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Multiplikationszeichen 38">
            <a:extLst>
              <a:ext uri="{FF2B5EF4-FFF2-40B4-BE49-F238E27FC236}">
                <a16:creationId xmlns:a16="http://schemas.microsoft.com/office/drawing/2014/main" id="{FADA7D5E-7FDF-4694-913E-A89685FD3FB0}"/>
              </a:ext>
            </a:extLst>
          </p:cNvPr>
          <p:cNvSpPr/>
          <p:nvPr/>
        </p:nvSpPr>
        <p:spPr>
          <a:xfrm>
            <a:off x="7994255" y="752818"/>
            <a:ext cx="110066" cy="1318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550DE22-F8D4-457E-8261-2A71A42CBBCA}"/>
              </a:ext>
            </a:extLst>
          </p:cNvPr>
          <p:cNvSpPr txBox="1"/>
          <p:nvPr/>
        </p:nvSpPr>
        <p:spPr>
          <a:xfrm>
            <a:off x="8187267" y="680546"/>
            <a:ext cx="118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spherical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658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A872A4F2-D917-4B31-A6FE-99D68FDA2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64" t="9106" r="8332" b="3734"/>
          <a:stretch/>
        </p:blipFill>
        <p:spPr>
          <a:xfrm>
            <a:off x="6375633" y="1840407"/>
            <a:ext cx="4986023" cy="44393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EA1F1A-8A3C-4A49-BB4B-F65109B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Cylindrical</a:t>
            </a:r>
            <a:r>
              <a:rPr lang="de-DE" u="sng" dirty="0"/>
              <a:t> </a:t>
            </a:r>
            <a:r>
              <a:rPr lang="de-DE" u="sng" dirty="0" err="1"/>
              <a:t>Cavern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9C137D-6041-4692-9C80-3C967D0B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BE914D-23AB-42EF-B025-29297B6D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7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65A38F7-8E4D-49F5-BF91-F68EE5C65BDE}"/>
              </a:ext>
            </a:extLst>
          </p:cNvPr>
          <p:cNvGrpSpPr/>
          <p:nvPr/>
        </p:nvGrpSpPr>
        <p:grpSpPr>
          <a:xfrm>
            <a:off x="10213125" y="136525"/>
            <a:ext cx="1813961" cy="1458127"/>
            <a:chOff x="8921221" y="900912"/>
            <a:chExt cx="1813961" cy="145812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318DDD4-2C96-4D4A-8FD8-EEB70497F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9" r="66524"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6C619D4D-6BAF-4CBE-B90A-F2454C5C9767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5662E921-CB06-4DF4-8945-9CEB9E797E86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C1A85A2A-09C8-41F3-AF86-D62BC23737B8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3D44F6C-0D81-4EAA-B758-EACDCF21E273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04F1A24-DB4B-4C4C-963F-A74C1F945097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60555F3-2A91-4080-AFD0-660C2F15E7FD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EFC6454-955F-459E-B7D4-BD83AB88A6B2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9D59668-62C5-4425-AA25-D19743DDB430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9A859CD-B192-45BC-ADC6-E158986BC6A6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F41CC67B-4A71-4A46-9A26-11FA1673D2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t="4407" r="18437" b="11962"/>
          <a:stretch/>
        </p:blipFill>
        <p:spPr>
          <a:xfrm>
            <a:off x="1266738" y="1690688"/>
            <a:ext cx="3884102" cy="3804101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CCB804D-7A27-4FA7-B1B7-D12A922B49C0}"/>
              </a:ext>
            </a:extLst>
          </p:cNvPr>
          <p:cNvGrpSpPr/>
          <p:nvPr/>
        </p:nvGrpSpPr>
        <p:grpSpPr>
          <a:xfrm>
            <a:off x="9633953" y="920353"/>
            <a:ext cx="553417" cy="483973"/>
            <a:chOff x="448733" y="3844448"/>
            <a:chExt cx="3127053" cy="2511902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8B5BC675-7D54-4FB0-B475-A1146B65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33" name="Flussdiagramm: Verzweigung 32">
              <a:extLst>
                <a:ext uri="{FF2B5EF4-FFF2-40B4-BE49-F238E27FC236}">
                  <a16:creationId xmlns:a16="http://schemas.microsoft.com/office/drawing/2014/main" id="{9CCE7C36-82E2-41AC-8F4B-E656697B4264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Verzweigung 33">
              <a:extLst>
                <a:ext uri="{FF2B5EF4-FFF2-40B4-BE49-F238E27FC236}">
                  <a16:creationId xmlns:a16="http://schemas.microsoft.com/office/drawing/2014/main" id="{96EAB901-F6C0-4BBB-A276-46DB8637E7E5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Verzweigung 34">
              <a:extLst>
                <a:ext uri="{FF2B5EF4-FFF2-40B4-BE49-F238E27FC236}">
                  <a16:creationId xmlns:a16="http://schemas.microsoft.com/office/drawing/2014/main" id="{D7786D45-A821-469A-A00D-663B443B0D0F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17FE581-E1C2-47F0-8682-31344CA6B679}"/>
              </a:ext>
            </a:extLst>
          </p:cNvPr>
          <p:cNvCxnSpPr>
            <a:cxnSpLocks/>
          </p:cNvCxnSpPr>
          <p:nvPr/>
        </p:nvCxnSpPr>
        <p:spPr>
          <a:xfrm>
            <a:off x="11438467" y="1981200"/>
            <a:ext cx="0" cy="45720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B967BD3-E51D-459D-93BA-D24391FC2D7F}"/>
              </a:ext>
            </a:extLst>
          </p:cNvPr>
          <p:cNvSpPr txBox="1"/>
          <p:nvPr/>
        </p:nvSpPr>
        <p:spPr>
          <a:xfrm>
            <a:off x="11447128" y="2000131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40%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BEB0DC-D7DC-4DE1-81AD-5EEE64102221}"/>
              </a:ext>
            </a:extLst>
          </p:cNvPr>
          <p:cNvSpPr/>
          <p:nvPr/>
        </p:nvSpPr>
        <p:spPr>
          <a:xfrm>
            <a:off x="9815260" y="2019815"/>
            <a:ext cx="1419290" cy="38960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BB31152-5A5E-436A-9552-E7450463E812}"/>
              </a:ext>
            </a:extLst>
          </p:cNvPr>
          <p:cNvSpPr txBox="1"/>
          <p:nvPr/>
        </p:nvSpPr>
        <p:spPr>
          <a:xfrm rot="1963668">
            <a:off x="9353476" y="3708048"/>
            <a:ext cx="28798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u="sng" dirty="0" err="1">
                <a:solidFill>
                  <a:srgbClr val="FF0000"/>
                </a:solidFill>
                <a:latin typeface="Algerian" panose="04020705040A02060702" pitchFamily="82" charset="0"/>
              </a:rPr>
              <a:t>Censored</a:t>
            </a:r>
            <a:endParaRPr lang="de-DE" sz="3500" u="sng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0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F975C-5284-4C8C-924D-2AB5EBF7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Conclusions</a:t>
            </a:r>
            <a:r>
              <a:rPr lang="de-DE" u="sng" dirty="0"/>
              <a:t> and Outlook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3101B-829A-451A-94C4-8D952073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F6612C-4C84-498C-A61E-B7FE2769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8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E75F914-15E0-4FA8-8A68-039B75750719}"/>
              </a:ext>
            </a:extLst>
          </p:cNvPr>
          <p:cNvSpPr txBox="1"/>
          <p:nvPr/>
        </p:nvSpPr>
        <p:spPr>
          <a:xfrm>
            <a:off x="728131" y="1862667"/>
            <a:ext cx="883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Successful</a:t>
            </a:r>
            <a:r>
              <a:rPr lang="de-DE" sz="2400" dirty="0"/>
              <a:t> Seismometer </a:t>
            </a:r>
            <a:r>
              <a:rPr lang="de-DE" sz="2400" dirty="0" err="1"/>
              <a:t>optimization</a:t>
            </a:r>
            <a:r>
              <a:rPr lang="de-DE" sz="2400" dirty="0"/>
              <a:t> in (</a:t>
            </a:r>
            <a:r>
              <a:rPr lang="de-DE" sz="2400" i="1" dirty="0"/>
              <a:t>N</a:t>
            </a:r>
            <a:r>
              <a:rPr lang="de-DE" sz="2400" dirty="0"/>
              <a:t>,</a:t>
            </a:r>
            <a:r>
              <a:rPr lang="de-DE" sz="2400" i="1" dirty="0"/>
              <a:t> </a:t>
            </a:r>
            <a:r>
              <a:rPr lang="de-DE" sz="2400" dirty="0"/>
              <a:t>SNR, </a:t>
            </a:r>
            <a:r>
              <a:rPr lang="de-DE" sz="2400" i="1" dirty="0"/>
              <a:t>f</a:t>
            </a:r>
            <a:r>
              <a:rPr lang="de-DE" sz="2400" dirty="0"/>
              <a:t>, </a:t>
            </a:r>
            <a:r>
              <a:rPr lang="de-DE" sz="2400" i="1" dirty="0"/>
              <a:t>p</a:t>
            </a:r>
            <a:r>
              <a:rPr lang="de-DE" sz="2400" dirty="0"/>
              <a:t>)-</a:t>
            </a:r>
            <a:r>
              <a:rPr lang="de-DE" sz="2400" dirty="0" err="1"/>
              <a:t>space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Reduction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Cheap</a:t>
            </a:r>
            <a:r>
              <a:rPr lang="de-DE" sz="2400" dirty="0"/>
              <a:t> in-</a:t>
            </a:r>
            <a:r>
              <a:rPr lang="de-DE" sz="2400" dirty="0" err="1"/>
              <a:t>cavern</a:t>
            </a:r>
            <a:r>
              <a:rPr lang="de-DE" sz="2400" dirty="0"/>
              <a:t> </a:t>
            </a:r>
            <a:r>
              <a:rPr lang="de-DE" sz="2400" dirty="0" err="1"/>
              <a:t>optimization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already</a:t>
            </a:r>
            <a:r>
              <a:rPr lang="de-DE" sz="2400" dirty="0"/>
              <a:t> 30% - 40% </a:t>
            </a:r>
            <a:r>
              <a:rPr lang="de-DE" sz="2400" dirty="0" err="1"/>
              <a:t>reduction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654C698-F1E1-445D-B8E6-C8C11901F3F3}"/>
              </a:ext>
            </a:extLst>
          </p:cNvPr>
          <p:cNvSpPr txBox="1"/>
          <p:nvPr/>
        </p:nvSpPr>
        <p:spPr>
          <a:xfrm>
            <a:off x="728130" y="3423354"/>
            <a:ext cx="883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Plane-</a:t>
            </a:r>
            <a:r>
              <a:rPr lang="de-DE" sz="2400" dirty="0" err="1"/>
              <a:t>waves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</a:t>
            </a:r>
            <a:r>
              <a:rPr lang="de-DE" sz="2400" dirty="0" err="1"/>
              <a:t>wave</a:t>
            </a:r>
            <a:r>
              <a:rPr lang="de-DE" sz="2400" dirty="0"/>
              <a:t> </a:t>
            </a:r>
            <a:r>
              <a:rPr lang="de-DE" sz="2400" dirty="0" err="1"/>
              <a:t>packages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Isotropy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</a:t>
            </a:r>
            <a:r>
              <a:rPr lang="de-DE" sz="2400" dirty="0" err="1"/>
              <a:t>realistic</a:t>
            </a:r>
            <a:r>
              <a:rPr lang="de-DE" sz="2400" dirty="0"/>
              <a:t> </a:t>
            </a:r>
            <a:r>
              <a:rPr lang="de-DE" sz="2400" dirty="0" err="1"/>
              <a:t>arrival</a:t>
            </a:r>
            <a:r>
              <a:rPr lang="de-DE" sz="2400" dirty="0"/>
              <a:t> </a:t>
            </a:r>
            <a:r>
              <a:rPr lang="de-DE" sz="2400" dirty="0" err="1"/>
              <a:t>directions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Homogeniety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</a:t>
            </a:r>
            <a:r>
              <a:rPr lang="de-DE" sz="2400" dirty="0" err="1"/>
              <a:t>realistic</a:t>
            </a:r>
            <a:r>
              <a:rPr lang="de-DE" sz="2400" dirty="0"/>
              <a:t> </a:t>
            </a:r>
            <a:r>
              <a:rPr lang="de-DE" sz="2400" dirty="0" err="1"/>
              <a:t>geological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endParaRPr lang="de-DE" sz="2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704C124-92CA-48E6-9D8C-4D745C83E3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6156" r="8611" b="7340"/>
          <a:stretch/>
        </p:blipFill>
        <p:spPr>
          <a:xfrm>
            <a:off x="7465892" y="3234975"/>
            <a:ext cx="3608508" cy="32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7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4C984-2BF6-4E6F-A99E-BB81062A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C2B945-CDB3-4CE7-8CBD-E0AF9C137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CE44E6-6794-4E30-B626-BE643274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198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Breitbild</PresentationFormat>
  <Paragraphs>120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Algerian</vt:lpstr>
      <vt:lpstr>Arial</vt:lpstr>
      <vt:lpstr>Calibri</vt:lpstr>
      <vt:lpstr>Calibri Light</vt:lpstr>
      <vt:lpstr>Cambria</vt:lpstr>
      <vt:lpstr>Cambria Math</vt:lpstr>
      <vt:lpstr>Office</vt:lpstr>
      <vt:lpstr>PowerPoint-Präsentation</vt:lpstr>
      <vt:lpstr>Optimization Algorithm</vt:lpstr>
      <vt:lpstr>Frequency dependency</vt:lpstr>
      <vt:lpstr>Boundary Dependency</vt:lpstr>
      <vt:lpstr>SNR and number dependency</vt:lpstr>
      <vt:lpstr>Spherical Cavern</vt:lpstr>
      <vt:lpstr>Cylindrical Cavern</vt:lpstr>
      <vt:lpstr>Conclusions and Outlook</vt:lpstr>
      <vt:lpstr>Backup</vt:lpstr>
      <vt:lpstr>Particle Swarm Optimization</vt:lpstr>
      <vt:lpstr>Particle Swarm Optimization</vt:lpstr>
      <vt:lpstr>Optimization Time</vt:lpstr>
      <vt:lpstr>Boundary and PSO</vt:lpstr>
      <vt:lpstr>Uncensored</vt:lpstr>
      <vt:lpstr>p-dependence</vt:lpstr>
      <vt:lpstr>Outlook 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 Cavern</dc:title>
  <dc:creator>schillings</dc:creator>
  <cp:lastModifiedBy>schillings</cp:lastModifiedBy>
  <cp:revision>3</cp:revision>
  <dcterms:created xsi:type="dcterms:W3CDTF">2024-03-28T15:39:57Z</dcterms:created>
  <dcterms:modified xsi:type="dcterms:W3CDTF">2024-03-28T15:44:21Z</dcterms:modified>
</cp:coreProperties>
</file>